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67" r:id="rId6"/>
    <p:sldId id="262" r:id="rId7"/>
    <p:sldId id="270" r:id="rId8"/>
    <p:sldId id="259" r:id="rId9"/>
    <p:sldId id="264" r:id="rId10"/>
    <p:sldId id="269" r:id="rId11"/>
    <p:sldId id="27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3" autoAdjust="0"/>
  </p:normalViewPr>
  <p:slideViewPr>
    <p:cSldViewPr>
      <p:cViewPr varScale="1">
        <p:scale>
          <a:sx n="99" d="100"/>
          <a:sy n="99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264A4-A9CA-4603-9894-F304A70AF52F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75D21-F1BB-46F4-80AF-2C02EE01BA1B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err="1"/>
              <a:t>StudyID</a:t>
            </a:r>
            <a:r>
              <a:rPr lang="en-CA" dirty="0"/>
              <a:t>, </a:t>
            </a:r>
            <a:r>
              <a:rPr lang="en-CA" dirty="0" err="1"/>
              <a:t>StationID</a:t>
            </a:r>
            <a:r>
              <a:rPr lang="en-CA" dirty="0"/>
              <a:t>, </a:t>
            </a:r>
            <a:r>
              <a:rPr lang="en-CA" dirty="0" err="1"/>
              <a:t>SampleID</a:t>
            </a:r>
            <a:r>
              <a:rPr lang="en-CA" dirty="0"/>
              <a:t>,</a:t>
            </a:r>
            <a:r>
              <a:rPr lang="en-CA" baseline="0" dirty="0"/>
              <a:t> </a:t>
            </a:r>
            <a:r>
              <a:rPr lang="en-CA" baseline="0" dirty="0" err="1"/>
              <a:t>FieldID</a:t>
            </a:r>
            <a:r>
              <a:rPr lang="en-CA" baseline="0" dirty="0"/>
              <a:t> </a:t>
            </a:r>
            <a:r>
              <a:rPr lang="en-CA" dirty="0"/>
              <a:t>will be populated by the general contractor</a:t>
            </a:r>
          </a:p>
          <a:p>
            <a:r>
              <a:rPr lang="en-CA" dirty="0"/>
              <a:t>Validator, DV Qualifier, DV Qualifier</a:t>
            </a:r>
            <a:r>
              <a:rPr lang="en-CA" baseline="0" dirty="0"/>
              <a:t> Reason, Final Qualifier, </a:t>
            </a:r>
            <a:r>
              <a:rPr lang="en-CA" baseline="0" dirty="0" err="1"/>
              <a:t>ValNotes</a:t>
            </a:r>
            <a:r>
              <a:rPr lang="en-CA" baseline="0" dirty="0"/>
              <a:t> should be filled out by the data validator (if an external validator)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0346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53035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12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3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019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5</a:t>
            </a:fld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2219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8</a:t>
            </a:fld>
            <a:endParaRPr lang="en-C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75D21-F1BB-46F4-80AF-2C02EE01BA1B}" type="slidenum">
              <a:rPr lang="en-CA" smtClean="0"/>
              <a:pPr/>
              <a:t>9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5590E08-1961-4234-989C-F2AC92B52894}" type="datetimeFigureOut">
              <a:rPr lang="en-CA" smtClean="0"/>
              <a:pPr/>
              <a:t>2016-05-27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86999D-20A3-49FC-AEEC-604168026410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276600"/>
            <a:ext cx="7772400" cy="1322832"/>
          </a:xfrm>
        </p:spPr>
        <p:txBody>
          <a:bodyPr>
            <a:normAutofit/>
          </a:bodyPr>
          <a:lstStyle/>
          <a:p>
            <a:r>
              <a:rPr lang="en-CA" dirty="0"/>
              <a:t>May 27, 2016</a:t>
            </a:r>
          </a:p>
          <a:p>
            <a:r>
              <a:rPr lang="en-CA" dirty="0"/>
              <a:t>12:00 PM ET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838200"/>
            <a:ext cx="6858000" cy="1219200"/>
          </a:xfrm>
        </p:spPr>
        <p:txBody>
          <a:bodyPr>
            <a:normAutofit fontScale="90000"/>
          </a:bodyPr>
          <a:lstStyle/>
          <a:p>
            <a:r>
              <a:rPr lang="en-CA" dirty="0"/>
              <a:t>NOAA Data Processing Tools Training WebEx</a:t>
            </a:r>
            <a:endParaRPr lang="en-CA" sz="3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rmAutofit/>
          </a:bodyPr>
          <a:lstStyle/>
          <a:p>
            <a:r>
              <a:rPr lang="en-CA" dirty="0"/>
              <a:t>Populating with 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572000"/>
          </a:xfrm>
        </p:spPr>
        <p:txBody>
          <a:bodyPr>
            <a:normAutofit fontScale="92500"/>
          </a:bodyPr>
          <a:lstStyle/>
          <a:p>
            <a:r>
              <a:rPr lang="en-CA" dirty="0"/>
              <a:t>Analytical data for all media types (sediment, tissue, water) are stored in the </a:t>
            </a:r>
            <a:r>
              <a:rPr lang="en-CA" dirty="0" err="1"/>
              <a:t>a_edd</a:t>
            </a:r>
            <a:r>
              <a:rPr lang="en-CA" dirty="0"/>
              <a:t> table</a:t>
            </a:r>
          </a:p>
          <a:p>
            <a:r>
              <a:rPr lang="en-CA" dirty="0"/>
              <a:t>Lab to design EDD to include fields in the </a:t>
            </a:r>
            <a:r>
              <a:rPr lang="en-CA" dirty="0" err="1"/>
              <a:t>a_edd</a:t>
            </a:r>
            <a:r>
              <a:rPr lang="en-CA" dirty="0"/>
              <a:t> table </a:t>
            </a:r>
          </a:p>
          <a:p>
            <a:r>
              <a:rPr lang="en-CA" dirty="0"/>
              <a:t>See the </a:t>
            </a:r>
            <a:r>
              <a:rPr lang="en-CA" dirty="0" err="1"/>
              <a:t>refDBStruct</a:t>
            </a:r>
            <a:r>
              <a:rPr lang="en-CA" dirty="0"/>
              <a:t> table in the Template for a description of the </a:t>
            </a:r>
            <a:r>
              <a:rPr lang="en-CA" dirty="0" err="1"/>
              <a:t>a_edd</a:t>
            </a:r>
            <a:r>
              <a:rPr lang="en-CA" dirty="0"/>
              <a:t> fields</a:t>
            </a:r>
          </a:p>
          <a:p>
            <a:r>
              <a:rPr lang="en-CA" dirty="0"/>
              <a:t>QAQC data included in the EDD are NOT subsequently included in the Template</a:t>
            </a:r>
          </a:p>
          <a:p>
            <a:r>
              <a:rPr lang="en-CA" dirty="0"/>
              <a:t>Some </a:t>
            </a:r>
            <a:r>
              <a:rPr lang="en-CA" dirty="0" err="1"/>
              <a:t>a_edd</a:t>
            </a:r>
            <a:r>
              <a:rPr lang="en-CA" dirty="0"/>
              <a:t> fields are not populated by the analytical lab</a:t>
            </a:r>
          </a:p>
          <a:p>
            <a:pPr lvl="1"/>
            <a:r>
              <a:rPr lang="en-CA" dirty="0"/>
              <a:t>Study-, station-, sample-level information</a:t>
            </a:r>
          </a:p>
          <a:p>
            <a:pPr lvl="1"/>
            <a:r>
              <a:rPr lang="en-CA" dirty="0"/>
              <a:t>Validator information</a:t>
            </a:r>
          </a:p>
          <a:p>
            <a:pPr marL="274320" lvl="1" indent="0">
              <a:buNone/>
            </a:pPr>
            <a:endParaRPr lang="en-CA" dirty="0"/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031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rmAutofit/>
          </a:bodyPr>
          <a:lstStyle/>
          <a:p>
            <a:r>
              <a:rPr lang="en-CA" dirty="0"/>
              <a:t>Populating with 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572000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Critical information for chemistry data includes chemical name (or CAS), units</a:t>
            </a:r>
          </a:p>
          <a:p>
            <a:r>
              <a:rPr lang="en-CA" dirty="0"/>
              <a:t>Important to understand how laboratory replicates and related records are reported (dilution, re-analyses, chemicals analyzed multiple times with different methods)</a:t>
            </a:r>
          </a:p>
          <a:p>
            <a:r>
              <a:rPr lang="en-CA" dirty="0"/>
              <a:t>Measuring basis - preferably dry weight for sediment/soil, and wet weight for tissue</a:t>
            </a:r>
          </a:p>
          <a:p>
            <a:r>
              <a:rPr lang="en-CA" dirty="0"/>
              <a:t>Reporting non-detects – convention is to report sample-adjusted MDL in the Result field and “U” as a qualifier</a:t>
            </a:r>
          </a:p>
          <a:p>
            <a:r>
              <a:rPr lang="en-CA" dirty="0"/>
              <a:t>Qualifier definitions must be included</a:t>
            </a:r>
          </a:p>
          <a:p>
            <a:pPr marL="274320" lvl="1" indent="0">
              <a:buNone/>
            </a:pPr>
            <a:endParaRPr lang="en-CA" dirty="0"/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202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503920" cy="42641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Questions?</a:t>
            </a:r>
          </a:p>
          <a:p>
            <a:endParaRPr lang="en-US" dirty="0"/>
          </a:p>
          <a:p>
            <a:r>
              <a:rPr lang="en-US" dirty="0"/>
              <a:t>Need for more in-depth training on tools?  E.g., </a:t>
            </a:r>
          </a:p>
          <a:p>
            <a:pPr lvl="1"/>
            <a:r>
              <a:rPr lang="en-US" dirty="0"/>
              <a:t>More in-depth training on populating the Template</a:t>
            </a:r>
          </a:p>
          <a:p>
            <a:pPr lvl="1"/>
            <a:r>
              <a:rPr lang="en-US" dirty="0"/>
              <a:t>Bioassay data</a:t>
            </a:r>
          </a:p>
          <a:p>
            <a:pPr lvl="1"/>
            <a:r>
              <a:rPr lang="en-US" dirty="0"/>
              <a:t>Tester</a:t>
            </a:r>
          </a:p>
          <a:p>
            <a:pPr lvl="1"/>
            <a:r>
              <a:rPr lang="en-US" dirty="0"/>
              <a:t>Demonstration-based training</a:t>
            </a:r>
          </a:p>
          <a:p>
            <a:endParaRPr lang="en-US" dirty="0"/>
          </a:p>
          <a:p>
            <a:r>
              <a:rPr lang="en-US" dirty="0"/>
              <a:t>Suggest an opportunity for hands-on use prior to further training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Objective of Training Webex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209800"/>
            <a:ext cx="8503920" cy="3889248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Introduction/Orientation on NOAA’s Data Processing tools</a:t>
            </a:r>
          </a:p>
          <a:p>
            <a:pPr>
              <a:buNone/>
            </a:pPr>
            <a:endParaRPr lang="en-CA" dirty="0"/>
          </a:p>
          <a:p>
            <a:r>
              <a:rPr lang="en-US" dirty="0"/>
              <a:t>Understand the existing issues users are encountering with the tools</a:t>
            </a:r>
            <a:endParaRPr lang="en-CA" dirty="0"/>
          </a:p>
          <a:p>
            <a:pPr>
              <a:buNone/>
            </a:pPr>
            <a:endParaRPr lang="en-CA" dirty="0"/>
          </a:p>
          <a:p>
            <a:r>
              <a:rPr lang="en-CA" dirty="0"/>
              <a:t>Populating the template with analytical chemistry data</a:t>
            </a:r>
          </a:p>
          <a:p>
            <a:pPr marL="0" indent="0">
              <a:buNone/>
            </a:pPr>
            <a:endParaRPr lang="en-CA" dirty="0"/>
          </a:p>
          <a:p>
            <a:r>
              <a:rPr lang="en-US" dirty="0"/>
              <a:t>Schedule follow-up training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2800" b="1" dirty="0"/>
              <a:t>Orientation on NOAA’s Data Processing Tools</a:t>
            </a:r>
            <a:br>
              <a:rPr lang="en-CA" sz="2800" b="1" dirty="0"/>
            </a:br>
            <a:r>
              <a:rPr lang="en-CA" sz="2800" b="1" dirty="0"/>
              <a:t>Files Distributed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Overview document</a:t>
            </a:r>
          </a:p>
          <a:p>
            <a:pPr lvl="1"/>
            <a:r>
              <a:rPr lang="en-US" dirty="0"/>
              <a:t>Everyone has read?</a:t>
            </a:r>
          </a:p>
          <a:p>
            <a:endParaRPr lang="en-CA" dirty="0"/>
          </a:p>
          <a:p>
            <a:r>
              <a:rPr lang="en-US" b="1" dirty="0"/>
              <a:t>Template (Access)</a:t>
            </a:r>
            <a:r>
              <a:rPr lang="en-US" dirty="0"/>
              <a:t> </a:t>
            </a:r>
          </a:p>
          <a:p>
            <a:pPr lvl="1"/>
            <a:r>
              <a:rPr lang="en-CA" dirty="0"/>
              <a:t>Manipulate and enter original data sets into a database structure</a:t>
            </a:r>
            <a:endParaRPr lang="en-US" b="1" dirty="0"/>
          </a:p>
          <a:p>
            <a:pPr lvl="1"/>
            <a:endParaRPr lang="en-US" dirty="0"/>
          </a:p>
          <a:p>
            <a:r>
              <a:rPr lang="en-US" b="1" dirty="0"/>
              <a:t>Template Tester (Access)</a:t>
            </a:r>
          </a:p>
          <a:p>
            <a:pPr lvl="1"/>
            <a:r>
              <a:rPr lang="en-CA" dirty="0"/>
              <a:t>QA/QC tool that checks for internal consistency and identifies issues that are relatively straightforward to identify and repair</a:t>
            </a:r>
            <a:endParaRPr lang="en-US" b="1" dirty="0"/>
          </a:p>
          <a:p>
            <a:endParaRPr lang="en-CA" dirty="0"/>
          </a:p>
          <a:p>
            <a:r>
              <a:rPr lang="en-US" b="1" dirty="0"/>
              <a:t>Template Study Notes tool (Access)</a:t>
            </a:r>
          </a:p>
          <a:p>
            <a:pPr lvl="1"/>
            <a:r>
              <a:rPr lang="en-CA" dirty="0"/>
              <a:t>Partially automates the development of study meta-data (Study notes)</a:t>
            </a:r>
          </a:p>
          <a:p>
            <a:pPr lvl="1"/>
            <a:endParaRPr lang="en-CA" dirty="0"/>
          </a:p>
          <a:p>
            <a:r>
              <a:rPr lang="en-US" b="1" dirty="0"/>
              <a:t>Database documentation </a:t>
            </a:r>
          </a:p>
          <a:p>
            <a:pPr lvl="1"/>
            <a:r>
              <a:rPr lang="en-US" dirty="0"/>
              <a:t>Template table and field descriptions 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2800" b="1" dirty="0"/>
              <a:t>Orientation on NOAA’s Data Processing Tools</a:t>
            </a:r>
            <a:br>
              <a:rPr lang="en-CA" sz="2800" b="1" dirty="0"/>
            </a:br>
            <a:r>
              <a:rPr lang="en-CA" sz="2800" b="1" dirty="0"/>
              <a:t>Files Distributed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905000"/>
            <a:ext cx="8503920" cy="4191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Template (Excel)</a:t>
            </a:r>
            <a:endParaRPr lang="en-CA" dirty="0"/>
          </a:p>
          <a:p>
            <a:r>
              <a:rPr lang="en-US" b="1" dirty="0"/>
              <a:t>Template guidance (for Excel version)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These files are compatible with the Access versions.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i="1" dirty="0"/>
              <a:t>NOAA encourages data providers to use Access version of the Template and associated tools.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9564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400" b="1" dirty="0"/>
              <a:t>Orientation on NOAA’s Data Processing Tools</a:t>
            </a:r>
            <a:br>
              <a:rPr lang="en-CA" sz="2400" b="1" dirty="0"/>
            </a:br>
            <a:r>
              <a:rPr lang="en-CA" sz="2400" b="1" dirty="0"/>
              <a:t>Data Flow</a:t>
            </a:r>
            <a:endParaRPr lang="en-CA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211575" y="3656279"/>
            <a:ext cx="684338" cy="2280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9831" y="3314966"/>
            <a:ext cx="684338" cy="2280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983" y="1600200"/>
            <a:ext cx="8340169" cy="46979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CA" sz="2400" b="1" dirty="0"/>
              <a:t>Orientation on NOAA’s Data Processing Tools</a:t>
            </a:r>
            <a:br>
              <a:rPr lang="en-CA" sz="2400" b="1" dirty="0"/>
            </a:br>
            <a:r>
              <a:rPr lang="en-CA" sz="2400" b="1" dirty="0"/>
              <a:t>Overview of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en-US" altLang="en-US" sz="2400" dirty="0"/>
              <a:t>The QM Template</a:t>
            </a:r>
          </a:p>
          <a:p>
            <a:pPr lvl="1">
              <a:buFontTx/>
              <a:buChar char="•"/>
            </a:pPr>
            <a:r>
              <a:rPr lang="en-CA" sz="1900" dirty="0"/>
              <a:t>2 formats:  MS Access database and MS Excel 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Designed for users to manipulate and enter original data sets into a database structure that will allow efficient conversion to the Query Manager database structure.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It contains a series of data tables that are more flexible than the actual Query Manager structure.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Intended to capture all of the data in as close to the original format as possible, and to be flexible for the data providers.</a:t>
            </a:r>
          </a:p>
          <a:p>
            <a:pPr lvl="1"/>
            <a:r>
              <a:rPr lang="en-CA" sz="1900" dirty="0">
                <a:solidFill>
                  <a:schemeClr val="tx2"/>
                </a:solidFill>
              </a:rPr>
              <a:t>There are no key fields enforced in the Template</a:t>
            </a:r>
          </a:p>
          <a:p>
            <a:pPr marL="274320" lvl="1" indent="0">
              <a:buNone/>
            </a:pPr>
            <a:endParaRPr lang="en-US" altLang="en-US" sz="2000" dirty="0"/>
          </a:p>
          <a:p>
            <a:pPr>
              <a:buFontTx/>
              <a:buChar char="•"/>
            </a:pPr>
            <a:r>
              <a:rPr lang="en-US" altLang="en-US" sz="2400" dirty="0"/>
              <a:t>The QM Template vs. the QM Tester</a:t>
            </a:r>
          </a:p>
          <a:p>
            <a:pPr lvl="1">
              <a:buFontTx/>
              <a:buChar char="•"/>
            </a:pPr>
            <a:r>
              <a:rPr lang="en-US" altLang="en-US" sz="2000" dirty="0"/>
              <a:t>Data provider populates the Template, then Tests</a:t>
            </a:r>
          </a:p>
          <a:p>
            <a:pPr lvl="1">
              <a:buFontTx/>
              <a:buChar char="•"/>
            </a:pPr>
            <a:r>
              <a:rPr lang="en-US" altLang="en-US" sz="2000" dirty="0"/>
              <a:t>The Tester will test for rules (field lengths, required fields, key fields, duplicates, relationships, etc.)</a:t>
            </a:r>
          </a:p>
          <a:p>
            <a:pPr lvl="1">
              <a:buFontTx/>
              <a:buChar char="•"/>
            </a:pPr>
            <a:r>
              <a:rPr lang="en-US" altLang="en-US" sz="2000" dirty="0"/>
              <a:t>Understanding what the Tester will Test during Template population will expedite the process</a:t>
            </a:r>
          </a:p>
          <a:p>
            <a:pPr marL="1062990" lvl="2" indent="-514350"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CA" sz="2400" b="1" dirty="0"/>
              <a:t>Orientation on NOAA’s Data Processing Tools</a:t>
            </a:r>
            <a:br>
              <a:rPr lang="en-CA" sz="2400" b="1" dirty="0"/>
            </a:br>
            <a:r>
              <a:rPr lang="en-CA" sz="2400" b="1" dirty="0"/>
              <a:t>Overview of Template -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en-CA" altLang="en-US" sz="2400" dirty="0"/>
              <a:t>Study: A sampling event occurring at a location in one year</a:t>
            </a:r>
          </a:p>
          <a:p>
            <a:pPr lvl="1">
              <a:buFontTx/>
              <a:buChar char="•"/>
            </a:pPr>
            <a:r>
              <a:rPr lang="en-CA" altLang="en-US" sz="1900" dirty="0"/>
              <a:t>Can include one or many stations</a:t>
            </a:r>
          </a:p>
          <a:p>
            <a:pPr>
              <a:buFontTx/>
              <a:buChar char="•"/>
            </a:pPr>
            <a:r>
              <a:rPr lang="en-CA" altLang="en-US" sz="2400" dirty="0"/>
              <a:t>Station: A location with a unique set of coordinates</a:t>
            </a:r>
          </a:p>
          <a:p>
            <a:pPr lvl="1">
              <a:buFontTx/>
              <a:buChar char="•"/>
            </a:pPr>
            <a:r>
              <a:rPr lang="en-CA" altLang="en-US" sz="1900" dirty="0"/>
              <a:t>Can include one or many samples</a:t>
            </a:r>
          </a:p>
          <a:p>
            <a:pPr>
              <a:buFontTx/>
              <a:buChar char="•"/>
            </a:pPr>
            <a:r>
              <a:rPr lang="en-CA" altLang="en-US" sz="2400" dirty="0"/>
              <a:t>Sample: A unique sample sent to the laboratory for analysis</a:t>
            </a:r>
          </a:p>
          <a:p>
            <a:pPr lvl="1">
              <a:buFontTx/>
              <a:buChar char="•"/>
            </a:pPr>
            <a:r>
              <a:rPr lang="en-CA" altLang="en-US" sz="1900" dirty="0"/>
              <a:t>Field replicates should have a unique </a:t>
            </a:r>
            <a:r>
              <a:rPr lang="en-CA" altLang="en-US" sz="1900" dirty="0" err="1"/>
              <a:t>SampleID</a:t>
            </a:r>
            <a:r>
              <a:rPr lang="en-CA" altLang="en-US" sz="1900" dirty="0"/>
              <a:t>;</a:t>
            </a:r>
          </a:p>
          <a:p>
            <a:pPr lvl="1">
              <a:buFontTx/>
              <a:buChar char="•"/>
            </a:pPr>
            <a:r>
              <a:rPr lang="en-CA" altLang="en-US" sz="1900" dirty="0"/>
              <a:t>Laboratory replicates will have the same </a:t>
            </a:r>
            <a:r>
              <a:rPr lang="en-CA" altLang="en-US" sz="1900" dirty="0" err="1"/>
              <a:t>SampleID</a:t>
            </a:r>
            <a:r>
              <a:rPr lang="en-CA" altLang="en-US" sz="1900" dirty="0"/>
              <a:t>;</a:t>
            </a:r>
          </a:p>
          <a:p>
            <a:pPr lvl="1">
              <a:buFontTx/>
              <a:buChar char="•"/>
            </a:pPr>
            <a:r>
              <a:rPr lang="en-CA" altLang="en-US" sz="1900" dirty="0"/>
              <a:t>Composites are special cases, not covered today.</a:t>
            </a:r>
          </a:p>
          <a:p>
            <a:pPr>
              <a:buFontTx/>
              <a:buChar char="•"/>
            </a:pPr>
            <a:r>
              <a:rPr lang="en-CA" altLang="en-US" sz="2400" dirty="0"/>
              <a:t>Chemistry Results: Laboratory results of samples</a:t>
            </a:r>
          </a:p>
          <a:p>
            <a:pPr lvl="1">
              <a:buFontTx/>
              <a:buChar char="•"/>
            </a:pPr>
            <a:r>
              <a:rPr lang="en-CA" altLang="en-US" sz="1900" dirty="0"/>
              <a:t>Includes field and potentially QA/QC data (not directly related to field samples)</a:t>
            </a:r>
          </a:p>
          <a:p>
            <a:pPr>
              <a:buFontTx/>
              <a:buChar char="•"/>
            </a:pPr>
            <a:r>
              <a:rPr lang="en-CA" altLang="en-US" sz="2400" dirty="0"/>
              <a:t>Toxicity Results: Bioassay results</a:t>
            </a:r>
          </a:p>
          <a:p>
            <a:pPr lvl="1">
              <a:buFontTx/>
              <a:buChar char="•"/>
            </a:pPr>
            <a:r>
              <a:rPr lang="en-CA" altLang="en-US" sz="1900" dirty="0"/>
              <a:t>Includes both mean (average) results, with toxicity significance and replicate data (if available)</a:t>
            </a:r>
          </a:p>
          <a:p>
            <a:pPr marL="1062990" lvl="2" indent="-51435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342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758952"/>
          </a:xfrm>
        </p:spPr>
        <p:txBody>
          <a:bodyPr>
            <a:noAutofit/>
          </a:bodyPr>
          <a:lstStyle/>
          <a:p>
            <a:r>
              <a:rPr lang="en-CA" sz="2400" b="1" dirty="0"/>
              <a:t>Orientation on NOAA’s Data Processing Tools</a:t>
            </a:r>
            <a:br>
              <a:rPr lang="en-CA" sz="2400" b="1" dirty="0"/>
            </a:br>
            <a:r>
              <a:rPr lang="en-CA" sz="2400" b="1" dirty="0"/>
              <a:t>Work Flow for Template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08106" y="1411286"/>
            <a:ext cx="8302494" cy="506571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rmAutofit/>
          </a:bodyPr>
          <a:lstStyle/>
          <a:p>
            <a:r>
              <a:rPr lang="en-CA" dirty="0"/>
              <a:t>Open Discussion on Existing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572000"/>
          </a:xfrm>
        </p:spPr>
        <p:txBody>
          <a:bodyPr>
            <a:normAutofit/>
          </a:bodyPr>
          <a:lstStyle/>
          <a:p>
            <a:endParaRPr lang="en-CA" dirty="0"/>
          </a:p>
          <a:p>
            <a:endParaRPr lang="en-CA" dirty="0"/>
          </a:p>
          <a:p>
            <a:r>
              <a:rPr lang="en-CA" dirty="0"/>
              <a:t>Work flow/organizational?</a:t>
            </a:r>
          </a:p>
          <a:p>
            <a:r>
              <a:rPr lang="en-CA" dirty="0"/>
              <a:t>Technical issues with software?</a:t>
            </a:r>
          </a:p>
          <a:p>
            <a:r>
              <a:rPr lang="en-CA" dirty="0"/>
              <a:t>Uncertainty on data flow and/or how the different tools interact? </a:t>
            </a:r>
          </a:p>
          <a:p>
            <a:r>
              <a:rPr lang="en-CA" dirty="0"/>
              <a:t>Uncertainty on how to populate the template?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1101</TotalTime>
  <Words>718</Words>
  <Application>Microsoft Office PowerPoint</Application>
  <PresentationFormat>On-screen Show (4:3)</PresentationFormat>
  <Paragraphs>107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Georgia</vt:lpstr>
      <vt:lpstr>Wingdings</vt:lpstr>
      <vt:lpstr>Wingdings 2</vt:lpstr>
      <vt:lpstr>Civic</vt:lpstr>
      <vt:lpstr>NOAA Data Processing Tools Training WebEx</vt:lpstr>
      <vt:lpstr>Objective of Training Webex</vt:lpstr>
      <vt:lpstr>Orientation on NOAA’s Data Processing Tools Files Distributed</vt:lpstr>
      <vt:lpstr>Orientation on NOAA’s Data Processing Tools Files Distributed</vt:lpstr>
      <vt:lpstr>Orientation on NOAA’s Data Processing Tools Data Flow</vt:lpstr>
      <vt:lpstr>Orientation on NOAA’s Data Processing Tools Overview of Template</vt:lpstr>
      <vt:lpstr>Orientation on NOAA’s Data Processing Tools Overview of Template - Definitions</vt:lpstr>
      <vt:lpstr>Orientation on NOAA’s Data Processing Tools Work Flow for Template</vt:lpstr>
      <vt:lpstr>Open Discussion on Existing Problems</vt:lpstr>
      <vt:lpstr>Populating with Analytical Data</vt:lpstr>
      <vt:lpstr>Populating with Analytical Data</vt:lpstr>
      <vt:lpstr>Wrap Up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GLRI Training Webex</dc:title>
  <dc:creator>Dawn</dc:creator>
  <cp:lastModifiedBy>Dawn Smorong</cp:lastModifiedBy>
  <cp:revision>86</cp:revision>
  <dcterms:created xsi:type="dcterms:W3CDTF">2011-06-21T17:35:52Z</dcterms:created>
  <dcterms:modified xsi:type="dcterms:W3CDTF">2016-05-27T17:30:23Z</dcterms:modified>
</cp:coreProperties>
</file>